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Heebo Bold" pitchFamily="2" charset="-79"/>
      <p:bold r:id="rId13"/>
    </p:embeddedFont>
    <p:embeddedFont>
      <p:font typeface="Heebo Light" pitchFamily="2" charset="-79"/>
      <p:regular r:id="rId14"/>
    </p:embeddedFont>
    <p:embeddedFont>
      <p:font typeface="Montserrat" panose="000005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0" d="100"/>
          <a:sy n="50" d="100"/>
        </p:scale>
        <p:origin x="8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439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182975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The Rise of Web3: Redefining the Digital Landscape</a:t>
            </a:r>
            <a:endParaRPr lang="en-US" sz="4450" dirty="0"/>
          </a:p>
        </p:txBody>
      </p:sp>
      <p:sp>
        <p:nvSpPr>
          <p:cNvPr id="4" name="Text 1"/>
          <p:cNvSpPr/>
          <p:nvPr/>
        </p:nvSpPr>
        <p:spPr>
          <a:xfrm>
            <a:off x="6280190" y="429625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Web3, the latest evolution of the internet, is ushering in a new era of decentralization, user empowerment, and revolutionary economic models. This transformative shift is poised to reshape how we interact, transact, and engage with the digital world.</a:t>
            </a:r>
            <a:endParaRPr lang="en-US" sz="1750" dirty="0"/>
          </a:p>
        </p:txBody>
      </p:sp>
      <p:sp>
        <p:nvSpPr>
          <p:cNvPr id="7" name="Text 3"/>
          <p:cNvSpPr/>
          <p:nvPr/>
        </p:nvSpPr>
        <p:spPr>
          <a:xfrm>
            <a:off x="6756440" y="6003012"/>
            <a:ext cx="3048238" cy="396835"/>
          </a:xfrm>
          <a:prstGeom prst="rect">
            <a:avLst/>
          </a:prstGeom>
          <a:noFill/>
          <a:ln/>
        </p:spPr>
        <p:txBody>
          <a:bodyPr wrap="none" lIns="0" tIns="0" rIns="0" bIns="0" rtlCol="0" anchor="t"/>
          <a:lstStyle/>
          <a:p>
            <a:pPr marL="0" indent="0" algn="l">
              <a:lnSpc>
                <a:spcPts val="3100"/>
              </a:lnSpc>
              <a:buNone/>
            </a:pPr>
            <a:r>
              <a:rPr lang="en-US" sz="2200" b="1" dirty="0">
                <a:solidFill>
                  <a:srgbClr val="DCD7E5"/>
                </a:solidFill>
                <a:latin typeface="Heebo Bold" pitchFamily="34" charset="0"/>
                <a:ea typeface="Heebo Bold" pitchFamily="34" charset="-122"/>
                <a:cs typeface="Heebo Bold" pitchFamily="34" charset="-120"/>
              </a:rPr>
              <a:t>BY</a:t>
            </a:r>
          </a:p>
          <a:p>
            <a:pPr marL="0" indent="0" algn="l">
              <a:lnSpc>
                <a:spcPts val="3100"/>
              </a:lnSpc>
              <a:buNone/>
            </a:pPr>
            <a:r>
              <a:rPr lang="en-US" sz="2200" b="1" dirty="0">
                <a:solidFill>
                  <a:srgbClr val="DCD7E5"/>
                </a:solidFill>
                <a:latin typeface="Heebo Bold" pitchFamily="34" charset="0"/>
                <a:cs typeface="Heebo Bold" pitchFamily="34" charset="-120"/>
              </a:rPr>
              <a:t>R AISHWARYA       22071A67B0</a:t>
            </a:r>
          </a:p>
          <a:p>
            <a:pPr marL="0" indent="0" algn="l">
              <a:lnSpc>
                <a:spcPts val="3100"/>
              </a:lnSpc>
              <a:buNone/>
            </a:pPr>
            <a:r>
              <a:rPr lang="en-US" sz="2200" b="1" dirty="0">
                <a:solidFill>
                  <a:srgbClr val="DCD7E5"/>
                </a:solidFill>
                <a:latin typeface="Heebo Bold" pitchFamily="34" charset="0"/>
                <a:cs typeface="Heebo Bold" pitchFamily="34" charset="-120"/>
              </a:rPr>
              <a:t>RAHELA SHREEN  22071A67B1</a:t>
            </a:r>
            <a:endParaRPr lang="en-US" sz="2200" dirty="0"/>
          </a:p>
        </p:txBody>
      </p:sp>
      <p:pic>
        <p:nvPicPr>
          <p:cNvPr id="2050" name="Picture 2" descr="How Web3 Security Concerns Might Impact You">
            <a:extLst>
              <a:ext uri="{FF2B5EF4-FFF2-40B4-BE49-F238E27FC236}">
                <a16:creationId xmlns:a16="http://schemas.microsoft.com/office/drawing/2014/main" id="{BB798CCA-3EC2-B31B-B7C4-5AE1529C1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32500" cy="8229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09204"/>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The Rise of Web3: Redefining the Digital Landscape</a:t>
            </a:r>
            <a:endParaRPr lang="en-US" sz="4450" dirty="0"/>
          </a:p>
        </p:txBody>
      </p:sp>
      <p:sp>
        <p:nvSpPr>
          <p:cNvPr id="4" name="Text 1"/>
          <p:cNvSpPr/>
          <p:nvPr/>
        </p:nvSpPr>
        <p:spPr>
          <a:xfrm>
            <a:off x="793790" y="5866924"/>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Web3 is ushering in a new era of decentralization, empowering users, and transforming economic models. As this innovative digital landscape continues to evolve, it holds the potential to disrupt and reshape industries, redefine content creation, and pave the way for a more transparent, secure, and inclusive digital future.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Decentralized Applications: Empowering Users</a:t>
            </a:r>
            <a:endParaRPr lang="en-US" sz="4450" dirty="0"/>
          </a:p>
        </p:txBody>
      </p:sp>
      <p:sp>
        <p:nvSpPr>
          <p:cNvPr id="3" name="Text 1"/>
          <p:cNvSpPr/>
          <p:nvPr/>
        </p:nvSpPr>
        <p:spPr>
          <a:xfrm>
            <a:off x="793790" y="3988594"/>
            <a:ext cx="2943701"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Blockchain-Powered</a:t>
            </a:r>
            <a:endParaRPr lang="en-US" sz="2200" dirty="0"/>
          </a:p>
        </p:txBody>
      </p:sp>
      <p:sp>
        <p:nvSpPr>
          <p:cNvPr id="4" name="Text 2"/>
          <p:cNvSpPr/>
          <p:nvPr/>
        </p:nvSpPr>
        <p:spPr>
          <a:xfrm>
            <a:off x="793790"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Web3 applications are built on blockchain technology, enabling decentralized data storage and processing, secured by cryptography.</a:t>
            </a:r>
            <a:endParaRPr lang="en-US" sz="1750" dirty="0"/>
          </a:p>
        </p:txBody>
      </p:sp>
      <p:sp>
        <p:nvSpPr>
          <p:cNvPr id="5" name="Text 3"/>
          <p:cNvSpPr/>
          <p:nvPr/>
        </p:nvSpPr>
        <p:spPr>
          <a:xfrm>
            <a:off x="5332928"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User-Controlled</a:t>
            </a:r>
            <a:endParaRPr lang="en-US" sz="2200" dirty="0"/>
          </a:p>
        </p:txBody>
      </p:sp>
      <p:sp>
        <p:nvSpPr>
          <p:cNvPr id="6" name="Text 4"/>
          <p:cNvSpPr/>
          <p:nvPr/>
        </p:nvSpPr>
        <p:spPr>
          <a:xfrm>
            <a:off x="5332928"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Decentralized apps (dApps) give users greater control over their data and digital assets, challenging the traditional centralized model.</a:t>
            </a:r>
            <a:endParaRPr lang="en-US" sz="1750" dirty="0"/>
          </a:p>
        </p:txBody>
      </p:sp>
      <p:sp>
        <p:nvSpPr>
          <p:cNvPr id="7" name="Text 5"/>
          <p:cNvSpPr/>
          <p:nvPr/>
        </p:nvSpPr>
        <p:spPr>
          <a:xfrm>
            <a:off x="9872067"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Smart Contracts</a:t>
            </a:r>
            <a:endParaRPr lang="en-US" sz="2200" dirty="0"/>
          </a:p>
        </p:txBody>
      </p:sp>
      <p:sp>
        <p:nvSpPr>
          <p:cNvPr id="8" name="Text 6"/>
          <p:cNvSpPr/>
          <p:nvPr/>
        </p:nvSpPr>
        <p:spPr>
          <a:xfrm>
            <a:off x="9872067" y="456973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Automated, self-executing agreements powered by code, smart contracts underpin the functionality of dApps.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70784" y="617696"/>
            <a:ext cx="7575233" cy="2100977"/>
          </a:xfrm>
          <a:prstGeom prst="rect">
            <a:avLst/>
          </a:prstGeom>
          <a:noFill/>
          <a:ln/>
        </p:spPr>
        <p:txBody>
          <a:bodyPr wrap="square" lIns="0" tIns="0" rIns="0" bIns="0" rtlCol="0" anchor="t"/>
          <a:lstStyle/>
          <a:p>
            <a:pPr marL="0" indent="0">
              <a:lnSpc>
                <a:spcPts val="5500"/>
              </a:lnSpc>
              <a:buNone/>
            </a:pPr>
            <a:r>
              <a:rPr lang="en-US" sz="4400" dirty="0">
                <a:solidFill>
                  <a:srgbClr val="F2F0F4"/>
                </a:solidFill>
                <a:latin typeface="Montserrat" pitchFamily="34" charset="0"/>
                <a:ea typeface="Montserrat" pitchFamily="34" charset="-122"/>
                <a:cs typeface="Montserrat" pitchFamily="34" charset="-120"/>
              </a:rPr>
              <a:t>Enhancing User Ownership: New Paradigm in Digital Assets</a:t>
            </a:r>
            <a:endParaRPr lang="en-US" sz="4400" dirty="0"/>
          </a:p>
        </p:txBody>
      </p:sp>
      <p:sp>
        <p:nvSpPr>
          <p:cNvPr id="4" name="Shape 1"/>
          <p:cNvSpPr/>
          <p:nvPr/>
        </p:nvSpPr>
        <p:spPr>
          <a:xfrm>
            <a:off x="6270784" y="3306842"/>
            <a:ext cx="504230" cy="504230"/>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5" name="Text 2"/>
          <p:cNvSpPr/>
          <p:nvPr/>
        </p:nvSpPr>
        <p:spPr>
          <a:xfrm>
            <a:off x="6462117" y="3390781"/>
            <a:ext cx="121444" cy="336233"/>
          </a:xfrm>
          <a:prstGeom prst="rect">
            <a:avLst/>
          </a:prstGeom>
          <a:noFill/>
          <a:ln/>
        </p:spPr>
        <p:txBody>
          <a:bodyPr wrap="none" lIns="0" tIns="0" rIns="0" bIns="0" rtlCol="0" anchor="t"/>
          <a:lstStyle/>
          <a:p>
            <a:pPr marL="0" indent="0" algn="ctr">
              <a:lnSpc>
                <a:spcPts val="2600"/>
              </a:lnSpc>
              <a:buNone/>
            </a:pPr>
            <a:r>
              <a:rPr lang="en-US" sz="2600" dirty="0">
                <a:solidFill>
                  <a:srgbClr val="DCD7E5"/>
                </a:solidFill>
                <a:latin typeface="Montserrat" pitchFamily="34" charset="0"/>
                <a:ea typeface="Montserrat" pitchFamily="34" charset="-122"/>
                <a:cs typeface="Montserrat" pitchFamily="34" charset="-120"/>
              </a:rPr>
              <a:t>1</a:t>
            </a:r>
            <a:endParaRPr lang="en-US" sz="2600" dirty="0"/>
          </a:p>
        </p:txBody>
      </p:sp>
      <p:sp>
        <p:nvSpPr>
          <p:cNvPr id="6" name="Text 3"/>
          <p:cNvSpPr/>
          <p:nvPr/>
        </p:nvSpPr>
        <p:spPr>
          <a:xfrm>
            <a:off x="6999089" y="3306842"/>
            <a:ext cx="2947273" cy="700326"/>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Non-Fungible Tokens (NFTs)</a:t>
            </a:r>
            <a:endParaRPr lang="en-US" sz="2200" dirty="0"/>
          </a:p>
        </p:txBody>
      </p:sp>
      <p:sp>
        <p:nvSpPr>
          <p:cNvPr id="7" name="Text 4"/>
          <p:cNvSpPr/>
          <p:nvPr/>
        </p:nvSpPr>
        <p:spPr>
          <a:xfrm>
            <a:off x="6999089" y="4141589"/>
            <a:ext cx="2947273" cy="1792486"/>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Unique digital assets that can represent ownership of virtual items, enabling new models of digital scarcity and collectibility.</a:t>
            </a:r>
            <a:endParaRPr lang="en-US" sz="1750" dirty="0"/>
          </a:p>
        </p:txBody>
      </p:sp>
      <p:sp>
        <p:nvSpPr>
          <p:cNvPr id="8" name="Shape 5"/>
          <p:cNvSpPr/>
          <p:nvPr/>
        </p:nvSpPr>
        <p:spPr>
          <a:xfrm>
            <a:off x="10170438" y="3306842"/>
            <a:ext cx="504230" cy="504230"/>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9" name="Text 6"/>
          <p:cNvSpPr/>
          <p:nvPr/>
        </p:nvSpPr>
        <p:spPr>
          <a:xfrm>
            <a:off x="10327005" y="3390781"/>
            <a:ext cx="190976" cy="336233"/>
          </a:xfrm>
          <a:prstGeom prst="rect">
            <a:avLst/>
          </a:prstGeom>
          <a:noFill/>
          <a:ln/>
        </p:spPr>
        <p:txBody>
          <a:bodyPr wrap="none" lIns="0" tIns="0" rIns="0" bIns="0" rtlCol="0" anchor="t"/>
          <a:lstStyle/>
          <a:p>
            <a:pPr marL="0" indent="0" algn="ctr">
              <a:lnSpc>
                <a:spcPts val="2600"/>
              </a:lnSpc>
              <a:buNone/>
            </a:pPr>
            <a:r>
              <a:rPr lang="en-US" sz="2600" dirty="0">
                <a:solidFill>
                  <a:srgbClr val="DCD7E5"/>
                </a:solidFill>
                <a:latin typeface="Montserrat" pitchFamily="34" charset="0"/>
                <a:ea typeface="Montserrat" pitchFamily="34" charset="-122"/>
                <a:cs typeface="Montserrat" pitchFamily="34" charset="-120"/>
              </a:rPr>
              <a:t>2</a:t>
            </a:r>
            <a:endParaRPr lang="en-US" sz="2600" dirty="0"/>
          </a:p>
        </p:txBody>
      </p:sp>
      <p:sp>
        <p:nvSpPr>
          <p:cNvPr id="10" name="Text 7"/>
          <p:cNvSpPr/>
          <p:nvPr/>
        </p:nvSpPr>
        <p:spPr>
          <a:xfrm>
            <a:off x="10898743" y="3306842"/>
            <a:ext cx="2801541" cy="350163"/>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User Wallets</a:t>
            </a:r>
            <a:endParaRPr lang="en-US" sz="2200" dirty="0"/>
          </a:p>
        </p:txBody>
      </p:sp>
      <p:sp>
        <p:nvSpPr>
          <p:cNvPr id="11" name="Text 8"/>
          <p:cNvSpPr/>
          <p:nvPr/>
        </p:nvSpPr>
        <p:spPr>
          <a:xfrm>
            <a:off x="10898743" y="3791426"/>
            <a:ext cx="2947273" cy="1792486"/>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Secure, decentralized digital wallets allow users to store, manage, and transact their crypto-based assets and identities.</a:t>
            </a:r>
            <a:endParaRPr lang="en-US" sz="1750" dirty="0"/>
          </a:p>
        </p:txBody>
      </p:sp>
      <p:sp>
        <p:nvSpPr>
          <p:cNvPr id="12" name="Shape 9"/>
          <p:cNvSpPr/>
          <p:nvPr/>
        </p:nvSpPr>
        <p:spPr>
          <a:xfrm>
            <a:off x="6270784" y="6410206"/>
            <a:ext cx="504230" cy="504230"/>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13" name="Text 10"/>
          <p:cNvSpPr/>
          <p:nvPr/>
        </p:nvSpPr>
        <p:spPr>
          <a:xfrm>
            <a:off x="6428065" y="6494145"/>
            <a:ext cx="189667" cy="336233"/>
          </a:xfrm>
          <a:prstGeom prst="rect">
            <a:avLst/>
          </a:prstGeom>
          <a:noFill/>
          <a:ln/>
        </p:spPr>
        <p:txBody>
          <a:bodyPr wrap="none" lIns="0" tIns="0" rIns="0" bIns="0" rtlCol="0" anchor="t"/>
          <a:lstStyle/>
          <a:p>
            <a:pPr marL="0" indent="0" algn="ctr">
              <a:lnSpc>
                <a:spcPts val="2600"/>
              </a:lnSpc>
              <a:buNone/>
            </a:pPr>
            <a:r>
              <a:rPr lang="en-US" sz="2600" dirty="0">
                <a:solidFill>
                  <a:srgbClr val="DCD7E5"/>
                </a:solidFill>
                <a:latin typeface="Montserrat" pitchFamily="34" charset="0"/>
                <a:ea typeface="Montserrat" pitchFamily="34" charset="-122"/>
                <a:cs typeface="Montserrat" pitchFamily="34" charset="-120"/>
              </a:rPr>
              <a:t>3</a:t>
            </a:r>
            <a:endParaRPr lang="en-US" sz="2600" dirty="0"/>
          </a:p>
        </p:txBody>
      </p:sp>
      <p:sp>
        <p:nvSpPr>
          <p:cNvPr id="14" name="Text 11"/>
          <p:cNvSpPr/>
          <p:nvPr/>
        </p:nvSpPr>
        <p:spPr>
          <a:xfrm>
            <a:off x="6999089" y="6410206"/>
            <a:ext cx="3558183" cy="350163"/>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Decentralized Ownership</a:t>
            </a:r>
            <a:endParaRPr lang="en-US" sz="2200" dirty="0"/>
          </a:p>
        </p:txBody>
      </p:sp>
      <p:sp>
        <p:nvSpPr>
          <p:cNvPr id="15" name="Text 12"/>
          <p:cNvSpPr/>
          <p:nvPr/>
        </p:nvSpPr>
        <p:spPr>
          <a:xfrm>
            <a:off x="6999089" y="6894790"/>
            <a:ext cx="6846927" cy="716994"/>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Web3 empowers users to truly own their digital assets, breaking away from the traditional centralized model.</a:t>
            </a:r>
            <a:endParaRPr lang="en-US" sz="1750" dirty="0"/>
          </a:p>
        </p:txBody>
      </p:sp>
      <p:pic>
        <p:nvPicPr>
          <p:cNvPr id="1026" name="Picture 2" descr="Digital Ownership ...">
            <a:extLst>
              <a:ext uri="{FF2B5EF4-FFF2-40B4-BE49-F238E27FC236}">
                <a16:creationId xmlns:a16="http://schemas.microsoft.com/office/drawing/2014/main" id="{9256D9D5-55DD-1D71-B797-D2BB790ED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9" y="0"/>
            <a:ext cx="6114097" cy="8229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8772" y="1016318"/>
            <a:ext cx="7846457" cy="1158478"/>
          </a:xfrm>
          <a:prstGeom prst="rect">
            <a:avLst/>
          </a:prstGeom>
          <a:noFill/>
          <a:ln/>
        </p:spPr>
        <p:txBody>
          <a:bodyPr wrap="square" lIns="0" tIns="0" rIns="0" bIns="0" rtlCol="0" anchor="t"/>
          <a:lstStyle/>
          <a:p>
            <a:pPr marL="0" indent="0">
              <a:lnSpc>
                <a:spcPts val="4550"/>
              </a:lnSpc>
              <a:buNone/>
            </a:pPr>
            <a:r>
              <a:rPr lang="en-US" sz="3600" dirty="0">
                <a:solidFill>
                  <a:srgbClr val="F2F0F4"/>
                </a:solidFill>
                <a:latin typeface="Montserrat" pitchFamily="34" charset="0"/>
                <a:ea typeface="Montserrat" pitchFamily="34" charset="-122"/>
                <a:cs typeface="Montserrat" pitchFamily="34" charset="-120"/>
              </a:rPr>
              <a:t>Blockchain and Cryptocurrency: Transforming Economic Models</a:t>
            </a:r>
            <a:endParaRPr lang="en-US" sz="3600" dirty="0"/>
          </a:p>
        </p:txBody>
      </p:sp>
      <p:sp>
        <p:nvSpPr>
          <p:cNvPr id="4" name="Shape 1"/>
          <p:cNvSpPr/>
          <p:nvPr/>
        </p:nvSpPr>
        <p:spPr>
          <a:xfrm>
            <a:off x="915353" y="2452807"/>
            <a:ext cx="22860" cy="4760476"/>
          </a:xfrm>
          <a:prstGeom prst="roundRect">
            <a:avLst>
              <a:gd name="adj" fmla="val 340565"/>
            </a:avLst>
          </a:prstGeom>
          <a:solidFill>
            <a:srgbClr val="4A2C85"/>
          </a:solidFill>
          <a:ln/>
        </p:spPr>
        <p:txBody>
          <a:bodyPr/>
          <a:lstStyle/>
          <a:p>
            <a:endParaRPr lang="en-IN"/>
          </a:p>
        </p:txBody>
      </p:sp>
      <p:sp>
        <p:nvSpPr>
          <p:cNvPr id="5" name="Shape 2"/>
          <p:cNvSpPr/>
          <p:nvPr/>
        </p:nvSpPr>
        <p:spPr>
          <a:xfrm>
            <a:off x="1112401" y="2858333"/>
            <a:ext cx="648772" cy="22860"/>
          </a:xfrm>
          <a:prstGeom prst="roundRect">
            <a:avLst>
              <a:gd name="adj" fmla="val 340565"/>
            </a:avLst>
          </a:prstGeom>
          <a:solidFill>
            <a:srgbClr val="4A2C85"/>
          </a:solidFill>
          <a:ln/>
        </p:spPr>
        <p:txBody>
          <a:bodyPr/>
          <a:lstStyle/>
          <a:p>
            <a:endParaRPr lang="en-IN"/>
          </a:p>
        </p:txBody>
      </p:sp>
      <p:sp>
        <p:nvSpPr>
          <p:cNvPr id="6" name="Shape 3"/>
          <p:cNvSpPr/>
          <p:nvPr/>
        </p:nvSpPr>
        <p:spPr>
          <a:xfrm>
            <a:off x="718304" y="2661285"/>
            <a:ext cx="416957" cy="416957"/>
          </a:xfrm>
          <a:prstGeom prst="roundRect">
            <a:avLst>
              <a:gd name="adj" fmla="val 18672"/>
            </a:avLst>
          </a:prstGeom>
          <a:solidFill>
            <a:srgbClr val="31136C"/>
          </a:solidFill>
          <a:ln w="7620">
            <a:solidFill>
              <a:srgbClr val="4A2C85"/>
            </a:solidFill>
            <a:prstDash val="solid"/>
          </a:ln>
        </p:spPr>
        <p:txBody>
          <a:bodyPr/>
          <a:lstStyle/>
          <a:p>
            <a:endParaRPr lang="en-IN"/>
          </a:p>
        </p:txBody>
      </p:sp>
      <p:sp>
        <p:nvSpPr>
          <p:cNvPr id="7" name="Text 4"/>
          <p:cNvSpPr/>
          <p:nvPr/>
        </p:nvSpPr>
        <p:spPr>
          <a:xfrm>
            <a:off x="876538" y="2730698"/>
            <a:ext cx="100370" cy="278011"/>
          </a:xfrm>
          <a:prstGeom prst="rect">
            <a:avLst/>
          </a:prstGeom>
          <a:noFill/>
          <a:ln/>
        </p:spPr>
        <p:txBody>
          <a:bodyPr wrap="none" lIns="0" tIns="0" rIns="0" bIns="0" rtlCol="0" anchor="t"/>
          <a:lstStyle/>
          <a:p>
            <a:pPr marL="0" indent="0" algn="ctr">
              <a:lnSpc>
                <a:spcPts val="2150"/>
              </a:lnSpc>
              <a:buNone/>
            </a:pPr>
            <a:r>
              <a:rPr lang="en-US" sz="2150" dirty="0">
                <a:solidFill>
                  <a:srgbClr val="DCD7E5"/>
                </a:solidFill>
                <a:latin typeface="Montserrat" pitchFamily="34" charset="0"/>
                <a:ea typeface="Montserrat" pitchFamily="34" charset="-122"/>
                <a:cs typeface="Montserrat" pitchFamily="34" charset="-120"/>
              </a:rPr>
              <a:t>1</a:t>
            </a:r>
            <a:endParaRPr lang="en-US" sz="2150" dirty="0"/>
          </a:p>
        </p:txBody>
      </p:sp>
      <p:sp>
        <p:nvSpPr>
          <p:cNvPr id="8" name="Text 5"/>
          <p:cNvSpPr/>
          <p:nvPr/>
        </p:nvSpPr>
        <p:spPr>
          <a:xfrm>
            <a:off x="1946196" y="2638068"/>
            <a:ext cx="2593777" cy="28956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Decentralized Finance</a:t>
            </a:r>
            <a:endParaRPr lang="en-US" sz="1800" dirty="0"/>
          </a:p>
        </p:txBody>
      </p:sp>
      <p:sp>
        <p:nvSpPr>
          <p:cNvPr id="9" name="Text 6"/>
          <p:cNvSpPr/>
          <p:nvPr/>
        </p:nvSpPr>
        <p:spPr>
          <a:xfrm>
            <a:off x="1946196" y="3038832"/>
            <a:ext cx="6549033" cy="593169"/>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Web3 allows for the creation of decentralized financial services, such as lending, borrowing, and trading, without the need for traditional intermediaries.</a:t>
            </a:r>
            <a:endParaRPr lang="en-US" sz="1450" dirty="0"/>
          </a:p>
        </p:txBody>
      </p:sp>
      <p:sp>
        <p:nvSpPr>
          <p:cNvPr id="10" name="Shape 7"/>
          <p:cNvSpPr/>
          <p:nvPr/>
        </p:nvSpPr>
        <p:spPr>
          <a:xfrm>
            <a:off x="1112401" y="4408051"/>
            <a:ext cx="648772" cy="22860"/>
          </a:xfrm>
          <a:prstGeom prst="roundRect">
            <a:avLst>
              <a:gd name="adj" fmla="val 340565"/>
            </a:avLst>
          </a:prstGeom>
          <a:solidFill>
            <a:srgbClr val="4A2C85"/>
          </a:solidFill>
          <a:ln/>
        </p:spPr>
        <p:txBody>
          <a:bodyPr/>
          <a:lstStyle/>
          <a:p>
            <a:endParaRPr lang="en-IN"/>
          </a:p>
        </p:txBody>
      </p:sp>
      <p:sp>
        <p:nvSpPr>
          <p:cNvPr id="11" name="Shape 8"/>
          <p:cNvSpPr/>
          <p:nvPr/>
        </p:nvSpPr>
        <p:spPr>
          <a:xfrm>
            <a:off x="718304" y="4211003"/>
            <a:ext cx="416957" cy="416957"/>
          </a:xfrm>
          <a:prstGeom prst="roundRect">
            <a:avLst>
              <a:gd name="adj" fmla="val 18672"/>
            </a:avLst>
          </a:prstGeom>
          <a:solidFill>
            <a:srgbClr val="31136C"/>
          </a:solidFill>
          <a:ln w="7620">
            <a:solidFill>
              <a:srgbClr val="4A2C85"/>
            </a:solidFill>
            <a:prstDash val="solid"/>
          </a:ln>
        </p:spPr>
        <p:txBody>
          <a:bodyPr/>
          <a:lstStyle/>
          <a:p>
            <a:endParaRPr lang="en-IN"/>
          </a:p>
        </p:txBody>
      </p:sp>
      <p:sp>
        <p:nvSpPr>
          <p:cNvPr id="12" name="Text 9"/>
          <p:cNvSpPr/>
          <p:nvPr/>
        </p:nvSpPr>
        <p:spPr>
          <a:xfrm>
            <a:off x="847844" y="4280416"/>
            <a:ext cx="157877" cy="278011"/>
          </a:xfrm>
          <a:prstGeom prst="rect">
            <a:avLst/>
          </a:prstGeom>
          <a:noFill/>
          <a:ln/>
        </p:spPr>
        <p:txBody>
          <a:bodyPr wrap="none" lIns="0" tIns="0" rIns="0" bIns="0" rtlCol="0" anchor="t"/>
          <a:lstStyle/>
          <a:p>
            <a:pPr marL="0" indent="0" algn="ctr">
              <a:lnSpc>
                <a:spcPts val="2150"/>
              </a:lnSpc>
              <a:buNone/>
            </a:pPr>
            <a:r>
              <a:rPr lang="en-US" sz="2150" dirty="0">
                <a:solidFill>
                  <a:srgbClr val="DCD7E5"/>
                </a:solidFill>
                <a:latin typeface="Montserrat" pitchFamily="34" charset="0"/>
                <a:ea typeface="Montserrat" pitchFamily="34" charset="-122"/>
                <a:cs typeface="Montserrat" pitchFamily="34" charset="-120"/>
              </a:rPr>
              <a:t>2</a:t>
            </a:r>
            <a:endParaRPr lang="en-US" sz="2150" dirty="0"/>
          </a:p>
        </p:txBody>
      </p:sp>
      <p:sp>
        <p:nvSpPr>
          <p:cNvPr id="13" name="Text 10"/>
          <p:cNvSpPr/>
          <p:nvPr/>
        </p:nvSpPr>
        <p:spPr>
          <a:xfrm>
            <a:off x="1946196" y="4187785"/>
            <a:ext cx="2316956" cy="28956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Tokenization</a:t>
            </a:r>
            <a:endParaRPr lang="en-US" sz="1800" dirty="0"/>
          </a:p>
        </p:txBody>
      </p:sp>
      <p:sp>
        <p:nvSpPr>
          <p:cNvPr id="14" name="Text 11"/>
          <p:cNvSpPr/>
          <p:nvPr/>
        </p:nvSpPr>
        <p:spPr>
          <a:xfrm>
            <a:off x="1946196" y="4588550"/>
            <a:ext cx="6549033" cy="593169"/>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Assets, both digital and physical, can be represented as tokens on the blockchain, enabling new models of fractionalized ownership and exchange.</a:t>
            </a:r>
            <a:endParaRPr lang="en-US" sz="1450" dirty="0"/>
          </a:p>
        </p:txBody>
      </p:sp>
      <p:sp>
        <p:nvSpPr>
          <p:cNvPr id="15" name="Shape 12"/>
          <p:cNvSpPr/>
          <p:nvPr/>
        </p:nvSpPr>
        <p:spPr>
          <a:xfrm>
            <a:off x="1112401" y="5957768"/>
            <a:ext cx="648772" cy="22860"/>
          </a:xfrm>
          <a:prstGeom prst="roundRect">
            <a:avLst>
              <a:gd name="adj" fmla="val 340565"/>
            </a:avLst>
          </a:prstGeom>
          <a:solidFill>
            <a:srgbClr val="4A2C85"/>
          </a:solidFill>
          <a:ln/>
        </p:spPr>
        <p:txBody>
          <a:bodyPr/>
          <a:lstStyle/>
          <a:p>
            <a:endParaRPr lang="en-IN"/>
          </a:p>
        </p:txBody>
      </p:sp>
      <p:sp>
        <p:nvSpPr>
          <p:cNvPr id="16" name="Shape 13"/>
          <p:cNvSpPr/>
          <p:nvPr/>
        </p:nvSpPr>
        <p:spPr>
          <a:xfrm>
            <a:off x="718304" y="5760720"/>
            <a:ext cx="416957" cy="416957"/>
          </a:xfrm>
          <a:prstGeom prst="roundRect">
            <a:avLst>
              <a:gd name="adj" fmla="val 18672"/>
            </a:avLst>
          </a:prstGeom>
          <a:solidFill>
            <a:srgbClr val="31136C"/>
          </a:solidFill>
          <a:ln w="7620">
            <a:solidFill>
              <a:srgbClr val="4A2C85"/>
            </a:solidFill>
            <a:prstDash val="solid"/>
          </a:ln>
        </p:spPr>
        <p:txBody>
          <a:bodyPr/>
          <a:lstStyle/>
          <a:p>
            <a:endParaRPr lang="en-IN"/>
          </a:p>
        </p:txBody>
      </p:sp>
      <p:sp>
        <p:nvSpPr>
          <p:cNvPr id="17" name="Text 14"/>
          <p:cNvSpPr/>
          <p:nvPr/>
        </p:nvSpPr>
        <p:spPr>
          <a:xfrm>
            <a:off x="848320" y="5830133"/>
            <a:ext cx="156805" cy="278011"/>
          </a:xfrm>
          <a:prstGeom prst="rect">
            <a:avLst/>
          </a:prstGeom>
          <a:noFill/>
          <a:ln/>
        </p:spPr>
        <p:txBody>
          <a:bodyPr wrap="none" lIns="0" tIns="0" rIns="0" bIns="0" rtlCol="0" anchor="t"/>
          <a:lstStyle/>
          <a:p>
            <a:pPr marL="0" indent="0" algn="ctr">
              <a:lnSpc>
                <a:spcPts val="2150"/>
              </a:lnSpc>
              <a:buNone/>
            </a:pPr>
            <a:r>
              <a:rPr lang="en-US" sz="2150" dirty="0">
                <a:solidFill>
                  <a:srgbClr val="DCD7E5"/>
                </a:solidFill>
                <a:latin typeface="Montserrat" pitchFamily="34" charset="0"/>
                <a:ea typeface="Montserrat" pitchFamily="34" charset="-122"/>
                <a:cs typeface="Montserrat" pitchFamily="34" charset="-120"/>
              </a:rPr>
              <a:t>3</a:t>
            </a:r>
            <a:endParaRPr lang="en-US" sz="2150" dirty="0"/>
          </a:p>
        </p:txBody>
      </p:sp>
      <p:sp>
        <p:nvSpPr>
          <p:cNvPr id="18" name="Text 15"/>
          <p:cNvSpPr/>
          <p:nvPr/>
        </p:nvSpPr>
        <p:spPr>
          <a:xfrm>
            <a:off x="1946196" y="5737503"/>
            <a:ext cx="3124676" cy="28956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Novel Economic Incentives</a:t>
            </a:r>
            <a:endParaRPr lang="en-US" sz="1800" dirty="0"/>
          </a:p>
        </p:txBody>
      </p:sp>
      <p:sp>
        <p:nvSpPr>
          <p:cNvPr id="19" name="Text 16"/>
          <p:cNvSpPr/>
          <p:nvPr/>
        </p:nvSpPr>
        <p:spPr>
          <a:xfrm>
            <a:off x="1946196" y="6138267"/>
            <a:ext cx="6549033" cy="889754"/>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Web3 introduces innovative economic models, such as token-based rewards, staking, and decentralized autonomous organizations (DAOs), empowering new forms of collaboration and value creation.</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02085" y="889754"/>
            <a:ext cx="7712631" cy="1917025"/>
          </a:xfrm>
          <a:prstGeom prst="rect">
            <a:avLst/>
          </a:prstGeom>
          <a:noFill/>
          <a:ln/>
        </p:spPr>
        <p:txBody>
          <a:bodyPr wrap="square" lIns="0" tIns="0" rIns="0" bIns="0" rtlCol="0" anchor="t"/>
          <a:lstStyle/>
          <a:p>
            <a:pPr marL="0" indent="0">
              <a:lnSpc>
                <a:spcPts val="5000"/>
              </a:lnSpc>
              <a:buNone/>
            </a:pPr>
            <a:r>
              <a:rPr lang="en-US" sz="4000" dirty="0">
                <a:solidFill>
                  <a:srgbClr val="F2F0F4"/>
                </a:solidFill>
                <a:latin typeface="Montserrat" pitchFamily="34" charset="0"/>
                <a:ea typeface="Montserrat" pitchFamily="34" charset="-122"/>
                <a:cs typeface="Montserrat" pitchFamily="34" charset="-120"/>
              </a:rPr>
              <a:t>Benefits of Web3: Transparency, Security, and Inclusivity</a:t>
            </a:r>
            <a:endParaRPr lang="en-US" sz="4000" dirty="0"/>
          </a:p>
        </p:txBody>
      </p:sp>
      <p:sp>
        <p:nvSpPr>
          <p:cNvPr id="4" name="Shape 1"/>
          <p:cNvSpPr/>
          <p:nvPr/>
        </p:nvSpPr>
        <p:spPr>
          <a:xfrm>
            <a:off x="6202085" y="3113484"/>
            <a:ext cx="3754160" cy="2501503"/>
          </a:xfrm>
          <a:prstGeom prst="roundRect">
            <a:avLst>
              <a:gd name="adj" fmla="val 3433"/>
            </a:avLst>
          </a:prstGeom>
          <a:solidFill>
            <a:srgbClr val="31136C"/>
          </a:solidFill>
          <a:ln w="7620">
            <a:solidFill>
              <a:srgbClr val="4A2C85"/>
            </a:solidFill>
            <a:prstDash val="solid"/>
          </a:ln>
        </p:spPr>
        <p:txBody>
          <a:bodyPr/>
          <a:lstStyle/>
          <a:p>
            <a:endParaRPr lang="en-IN"/>
          </a:p>
        </p:txBody>
      </p:sp>
      <p:sp>
        <p:nvSpPr>
          <p:cNvPr id="5" name="Text 2"/>
          <p:cNvSpPr/>
          <p:nvPr/>
        </p:nvSpPr>
        <p:spPr>
          <a:xfrm>
            <a:off x="6414135" y="3325535"/>
            <a:ext cx="2556034" cy="319445"/>
          </a:xfrm>
          <a:prstGeom prst="rect">
            <a:avLst/>
          </a:prstGeom>
          <a:noFill/>
          <a:ln/>
        </p:spPr>
        <p:txBody>
          <a:bodyPr wrap="none" lIns="0" tIns="0" rIns="0" bIns="0" rtlCol="0" anchor="t"/>
          <a:lstStyle/>
          <a:p>
            <a:pPr marL="0" indent="0">
              <a:lnSpc>
                <a:spcPts val="2500"/>
              </a:lnSpc>
              <a:buNone/>
            </a:pPr>
            <a:r>
              <a:rPr lang="en-US" sz="2000" dirty="0">
                <a:solidFill>
                  <a:srgbClr val="DCD7E5"/>
                </a:solidFill>
                <a:latin typeface="Montserrat" pitchFamily="34" charset="0"/>
                <a:ea typeface="Montserrat" pitchFamily="34" charset="-122"/>
                <a:cs typeface="Montserrat" pitchFamily="34" charset="-120"/>
              </a:rPr>
              <a:t>Transparency</a:t>
            </a:r>
            <a:endParaRPr lang="en-US" sz="2000" dirty="0"/>
          </a:p>
        </p:txBody>
      </p:sp>
      <p:sp>
        <p:nvSpPr>
          <p:cNvPr id="6" name="Text 3"/>
          <p:cNvSpPr/>
          <p:nvPr/>
        </p:nvSpPr>
        <p:spPr>
          <a:xfrm>
            <a:off x="6414135" y="3767614"/>
            <a:ext cx="3330059" cy="1308259"/>
          </a:xfrm>
          <a:prstGeom prst="rect">
            <a:avLst/>
          </a:prstGeom>
          <a:noFill/>
          <a:ln/>
        </p:spPr>
        <p:txBody>
          <a:bodyPr wrap="square" lIns="0" tIns="0" rIns="0" bIns="0" rtlCol="0" anchor="t"/>
          <a:lstStyle/>
          <a:p>
            <a:pPr marL="0" indent="0">
              <a:lnSpc>
                <a:spcPts val="2550"/>
              </a:lnSpc>
              <a:buNone/>
            </a:pPr>
            <a:r>
              <a:rPr lang="en-US" sz="1600" dirty="0">
                <a:solidFill>
                  <a:srgbClr val="DCD7E5"/>
                </a:solidFill>
                <a:latin typeface="Heebo Light" pitchFamily="34" charset="0"/>
                <a:ea typeface="Heebo Light" pitchFamily="34" charset="-122"/>
                <a:cs typeface="Heebo Light" pitchFamily="34" charset="-120"/>
              </a:rPr>
              <a:t>The decentralized nature of Web3 provides increased transparency, as all transactions and data are publicly visible on the blockchain.</a:t>
            </a:r>
            <a:endParaRPr lang="en-US" sz="1600" dirty="0"/>
          </a:p>
        </p:txBody>
      </p:sp>
      <p:sp>
        <p:nvSpPr>
          <p:cNvPr id="7" name="Shape 4"/>
          <p:cNvSpPr/>
          <p:nvPr/>
        </p:nvSpPr>
        <p:spPr>
          <a:xfrm>
            <a:off x="10160675" y="3113484"/>
            <a:ext cx="3754160" cy="2501503"/>
          </a:xfrm>
          <a:prstGeom prst="roundRect">
            <a:avLst>
              <a:gd name="adj" fmla="val 3433"/>
            </a:avLst>
          </a:prstGeom>
          <a:solidFill>
            <a:srgbClr val="31136C"/>
          </a:solidFill>
          <a:ln w="7620">
            <a:solidFill>
              <a:srgbClr val="4A2C85"/>
            </a:solidFill>
            <a:prstDash val="solid"/>
          </a:ln>
        </p:spPr>
        <p:txBody>
          <a:bodyPr/>
          <a:lstStyle/>
          <a:p>
            <a:endParaRPr lang="en-IN"/>
          </a:p>
        </p:txBody>
      </p:sp>
      <p:sp>
        <p:nvSpPr>
          <p:cNvPr id="8" name="Text 5"/>
          <p:cNvSpPr/>
          <p:nvPr/>
        </p:nvSpPr>
        <p:spPr>
          <a:xfrm>
            <a:off x="10372725" y="3325535"/>
            <a:ext cx="2556034" cy="319445"/>
          </a:xfrm>
          <a:prstGeom prst="rect">
            <a:avLst/>
          </a:prstGeom>
          <a:noFill/>
          <a:ln/>
        </p:spPr>
        <p:txBody>
          <a:bodyPr wrap="none" lIns="0" tIns="0" rIns="0" bIns="0" rtlCol="0" anchor="t"/>
          <a:lstStyle/>
          <a:p>
            <a:pPr marL="0" indent="0">
              <a:lnSpc>
                <a:spcPts val="2500"/>
              </a:lnSpc>
              <a:buNone/>
            </a:pPr>
            <a:r>
              <a:rPr lang="en-US" sz="2000" dirty="0">
                <a:solidFill>
                  <a:srgbClr val="DCD7E5"/>
                </a:solidFill>
                <a:latin typeface="Montserrat" pitchFamily="34" charset="0"/>
                <a:ea typeface="Montserrat" pitchFamily="34" charset="-122"/>
                <a:cs typeface="Montserrat" pitchFamily="34" charset="-120"/>
              </a:rPr>
              <a:t>Security</a:t>
            </a:r>
            <a:endParaRPr lang="en-US" sz="2000" dirty="0"/>
          </a:p>
        </p:txBody>
      </p:sp>
      <p:sp>
        <p:nvSpPr>
          <p:cNvPr id="9" name="Text 6"/>
          <p:cNvSpPr/>
          <p:nvPr/>
        </p:nvSpPr>
        <p:spPr>
          <a:xfrm>
            <a:off x="10372725" y="3767614"/>
            <a:ext cx="3330059" cy="1635323"/>
          </a:xfrm>
          <a:prstGeom prst="rect">
            <a:avLst/>
          </a:prstGeom>
          <a:noFill/>
          <a:ln/>
        </p:spPr>
        <p:txBody>
          <a:bodyPr wrap="square" lIns="0" tIns="0" rIns="0" bIns="0" rtlCol="0" anchor="t"/>
          <a:lstStyle/>
          <a:p>
            <a:pPr marL="0" indent="0">
              <a:lnSpc>
                <a:spcPts val="2550"/>
              </a:lnSpc>
              <a:buNone/>
            </a:pPr>
            <a:r>
              <a:rPr lang="en-US" sz="1600" dirty="0">
                <a:solidFill>
                  <a:srgbClr val="DCD7E5"/>
                </a:solidFill>
                <a:latin typeface="Heebo Light" pitchFamily="34" charset="0"/>
                <a:ea typeface="Heebo Light" pitchFamily="34" charset="-122"/>
                <a:cs typeface="Heebo Light" pitchFamily="34" charset="-120"/>
              </a:rPr>
              <a:t>Cryptographic security and the distributed nature of blockchain technology enhance the overall security of Web3 applications and ecosystems.</a:t>
            </a:r>
            <a:endParaRPr lang="en-US" sz="1600" dirty="0"/>
          </a:p>
        </p:txBody>
      </p:sp>
      <p:sp>
        <p:nvSpPr>
          <p:cNvPr id="10" name="Shape 7"/>
          <p:cNvSpPr/>
          <p:nvPr/>
        </p:nvSpPr>
        <p:spPr>
          <a:xfrm>
            <a:off x="6202085" y="5819418"/>
            <a:ext cx="7712631" cy="1520309"/>
          </a:xfrm>
          <a:prstGeom prst="roundRect">
            <a:avLst>
              <a:gd name="adj" fmla="val 5649"/>
            </a:avLst>
          </a:prstGeom>
          <a:solidFill>
            <a:srgbClr val="31136C"/>
          </a:solidFill>
          <a:ln w="7620">
            <a:solidFill>
              <a:srgbClr val="4A2C85"/>
            </a:solidFill>
            <a:prstDash val="solid"/>
          </a:ln>
        </p:spPr>
        <p:txBody>
          <a:bodyPr/>
          <a:lstStyle/>
          <a:p>
            <a:endParaRPr lang="en-IN"/>
          </a:p>
        </p:txBody>
      </p:sp>
      <p:sp>
        <p:nvSpPr>
          <p:cNvPr id="11" name="Text 8"/>
          <p:cNvSpPr/>
          <p:nvPr/>
        </p:nvSpPr>
        <p:spPr>
          <a:xfrm>
            <a:off x="6414135" y="6031468"/>
            <a:ext cx="2556034" cy="319445"/>
          </a:xfrm>
          <a:prstGeom prst="rect">
            <a:avLst/>
          </a:prstGeom>
          <a:noFill/>
          <a:ln/>
        </p:spPr>
        <p:txBody>
          <a:bodyPr wrap="none" lIns="0" tIns="0" rIns="0" bIns="0" rtlCol="0" anchor="t"/>
          <a:lstStyle/>
          <a:p>
            <a:pPr marL="0" indent="0">
              <a:lnSpc>
                <a:spcPts val="2500"/>
              </a:lnSpc>
              <a:buNone/>
            </a:pPr>
            <a:r>
              <a:rPr lang="en-US" sz="2000" dirty="0">
                <a:solidFill>
                  <a:srgbClr val="DCD7E5"/>
                </a:solidFill>
                <a:latin typeface="Montserrat" pitchFamily="34" charset="0"/>
                <a:ea typeface="Montserrat" pitchFamily="34" charset="-122"/>
                <a:cs typeface="Montserrat" pitchFamily="34" charset="-120"/>
              </a:rPr>
              <a:t>Inclusivity</a:t>
            </a:r>
            <a:endParaRPr lang="en-US" sz="2000" dirty="0"/>
          </a:p>
        </p:txBody>
      </p:sp>
      <p:sp>
        <p:nvSpPr>
          <p:cNvPr id="12" name="Text 9"/>
          <p:cNvSpPr/>
          <p:nvPr/>
        </p:nvSpPr>
        <p:spPr>
          <a:xfrm>
            <a:off x="6414135" y="6473547"/>
            <a:ext cx="7288530" cy="654129"/>
          </a:xfrm>
          <a:prstGeom prst="rect">
            <a:avLst/>
          </a:prstGeom>
          <a:noFill/>
          <a:ln/>
        </p:spPr>
        <p:txBody>
          <a:bodyPr wrap="square" lIns="0" tIns="0" rIns="0" bIns="0" rtlCol="0" anchor="t"/>
          <a:lstStyle/>
          <a:p>
            <a:pPr marL="0" indent="0">
              <a:lnSpc>
                <a:spcPts val="2550"/>
              </a:lnSpc>
              <a:buNone/>
            </a:pPr>
            <a:r>
              <a:rPr lang="en-US" sz="1600" dirty="0">
                <a:solidFill>
                  <a:srgbClr val="DCD7E5"/>
                </a:solidFill>
                <a:latin typeface="Heebo Light" pitchFamily="34" charset="0"/>
                <a:ea typeface="Heebo Light" pitchFamily="34" charset="-122"/>
                <a:cs typeface="Heebo Light" pitchFamily="34" charset="-120"/>
              </a:rPr>
              <a:t>Web3 empowers individuals and communities, reducing the barriers to financial and digital participation, fostering greater inclusion and accessibility.</a:t>
            </a:r>
            <a:endParaRPr lang="en-US" sz="1600" dirty="0"/>
          </a:p>
        </p:txBody>
      </p:sp>
      <p:pic>
        <p:nvPicPr>
          <p:cNvPr id="14" name="Picture 13">
            <a:extLst>
              <a:ext uri="{FF2B5EF4-FFF2-40B4-BE49-F238E27FC236}">
                <a16:creationId xmlns:a16="http://schemas.microsoft.com/office/drawing/2014/main" id="{D5AA56EE-EB1E-BAD7-8C53-653E38EFED26}"/>
              </a:ext>
            </a:extLst>
          </p:cNvPr>
          <p:cNvPicPr>
            <a:picLocks noChangeAspect="1"/>
          </p:cNvPicPr>
          <p:nvPr/>
        </p:nvPicPr>
        <p:blipFill>
          <a:blip r:embed="rId3"/>
          <a:stretch>
            <a:fillRect/>
          </a:stretch>
        </p:blipFill>
        <p:spPr>
          <a:xfrm>
            <a:off x="0" y="0"/>
            <a:ext cx="5997655"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4937" y="734378"/>
            <a:ext cx="7786926" cy="1817370"/>
          </a:xfrm>
          <a:prstGeom prst="rect">
            <a:avLst/>
          </a:prstGeom>
          <a:noFill/>
          <a:ln/>
        </p:spPr>
        <p:txBody>
          <a:bodyPr wrap="square" lIns="0" tIns="0" rIns="0" bIns="0" rtlCol="0" anchor="t"/>
          <a:lstStyle/>
          <a:p>
            <a:pPr marL="0" indent="0">
              <a:lnSpc>
                <a:spcPts val="4750"/>
              </a:lnSpc>
              <a:buNone/>
            </a:pPr>
            <a:r>
              <a:rPr lang="en-US" sz="3800" dirty="0">
                <a:solidFill>
                  <a:srgbClr val="F2F0F4"/>
                </a:solidFill>
                <a:latin typeface="Montserrat" pitchFamily="34" charset="0"/>
                <a:ea typeface="Montserrat" pitchFamily="34" charset="-122"/>
                <a:cs typeface="Montserrat" pitchFamily="34" charset="-120"/>
              </a:rPr>
              <a:t>Challenges and Considerations: Interoperability, Scalability, and Regulation</a:t>
            </a:r>
            <a:endParaRPr lang="en-US" sz="3800" dirty="0"/>
          </a:p>
        </p:txBody>
      </p:sp>
      <p:pic>
        <p:nvPicPr>
          <p:cNvPr id="4" name="Image 1" descr="preencoded.png"/>
          <p:cNvPicPr>
            <a:picLocks noChangeAspect="1"/>
          </p:cNvPicPr>
          <p:nvPr/>
        </p:nvPicPr>
        <p:blipFill>
          <a:blip r:embed="rId4"/>
          <a:stretch>
            <a:fillRect/>
          </a:stretch>
        </p:blipFill>
        <p:spPr>
          <a:xfrm>
            <a:off x="6164937" y="2842498"/>
            <a:ext cx="969288" cy="1550908"/>
          </a:xfrm>
          <a:prstGeom prst="rect">
            <a:avLst/>
          </a:prstGeom>
        </p:spPr>
      </p:pic>
      <p:sp>
        <p:nvSpPr>
          <p:cNvPr id="5" name="Text 1"/>
          <p:cNvSpPr/>
          <p:nvPr/>
        </p:nvSpPr>
        <p:spPr>
          <a:xfrm>
            <a:off x="7424976" y="3036332"/>
            <a:ext cx="2423279" cy="302776"/>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Interoperability</a:t>
            </a:r>
            <a:endParaRPr lang="en-US" sz="1900" dirty="0"/>
          </a:p>
        </p:txBody>
      </p:sp>
      <p:sp>
        <p:nvSpPr>
          <p:cNvPr id="6" name="Text 2"/>
          <p:cNvSpPr/>
          <p:nvPr/>
        </p:nvSpPr>
        <p:spPr>
          <a:xfrm>
            <a:off x="7424976" y="3455313"/>
            <a:ext cx="6526887" cy="620078"/>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Ensuring seamless integration and data exchange between different Web3 platforms and legacy systems remains a key challenge.</a:t>
            </a:r>
            <a:endParaRPr lang="en-US" sz="1500" dirty="0"/>
          </a:p>
        </p:txBody>
      </p:sp>
      <p:pic>
        <p:nvPicPr>
          <p:cNvPr id="7" name="Image 2" descr="preencoded.png"/>
          <p:cNvPicPr>
            <a:picLocks noChangeAspect="1"/>
          </p:cNvPicPr>
          <p:nvPr/>
        </p:nvPicPr>
        <p:blipFill>
          <a:blip r:embed="rId5"/>
          <a:stretch>
            <a:fillRect/>
          </a:stretch>
        </p:blipFill>
        <p:spPr>
          <a:xfrm>
            <a:off x="6164937" y="4393406"/>
            <a:ext cx="969288" cy="1550908"/>
          </a:xfrm>
          <a:prstGeom prst="rect">
            <a:avLst/>
          </a:prstGeom>
        </p:spPr>
      </p:pic>
      <p:sp>
        <p:nvSpPr>
          <p:cNvPr id="8" name="Text 3"/>
          <p:cNvSpPr/>
          <p:nvPr/>
        </p:nvSpPr>
        <p:spPr>
          <a:xfrm>
            <a:off x="7424976" y="4587240"/>
            <a:ext cx="2423279" cy="302776"/>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Scalability</a:t>
            </a:r>
            <a:endParaRPr lang="en-US" sz="1900" dirty="0"/>
          </a:p>
        </p:txBody>
      </p:sp>
      <p:sp>
        <p:nvSpPr>
          <p:cNvPr id="9" name="Text 4"/>
          <p:cNvSpPr/>
          <p:nvPr/>
        </p:nvSpPr>
        <p:spPr>
          <a:xfrm>
            <a:off x="7424976" y="5006221"/>
            <a:ext cx="6526887" cy="620078"/>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Developing solutions that can handle the increasing volumes of transactions and data in Web3 environments is crucial for widespread adoption.</a:t>
            </a:r>
            <a:endParaRPr lang="en-US" sz="1500" dirty="0"/>
          </a:p>
        </p:txBody>
      </p:sp>
      <p:pic>
        <p:nvPicPr>
          <p:cNvPr id="10" name="Image 3" descr="preencoded.png"/>
          <p:cNvPicPr>
            <a:picLocks noChangeAspect="1"/>
          </p:cNvPicPr>
          <p:nvPr/>
        </p:nvPicPr>
        <p:blipFill>
          <a:blip r:embed="rId6"/>
          <a:stretch>
            <a:fillRect/>
          </a:stretch>
        </p:blipFill>
        <p:spPr>
          <a:xfrm>
            <a:off x="6164937" y="5944314"/>
            <a:ext cx="969288" cy="1550908"/>
          </a:xfrm>
          <a:prstGeom prst="rect">
            <a:avLst/>
          </a:prstGeom>
        </p:spPr>
      </p:pic>
      <p:sp>
        <p:nvSpPr>
          <p:cNvPr id="11" name="Text 5"/>
          <p:cNvSpPr/>
          <p:nvPr/>
        </p:nvSpPr>
        <p:spPr>
          <a:xfrm>
            <a:off x="7424976" y="6138148"/>
            <a:ext cx="2423279" cy="302776"/>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Regulatory Clarity</a:t>
            </a:r>
            <a:endParaRPr lang="en-US" sz="1900" dirty="0"/>
          </a:p>
        </p:txBody>
      </p:sp>
      <p:sp>
        <p:nvSpPr>
          <p:cNvPr id="12" name="Text 6"/>
          <p:cNvSpPr/>
          <p:nvPr/>
        </p:nvSpPr>
        <p:spPr>
          <a:xfrm>
            <a:off x="7424976" y="6557129"/>
            <a:ext cx="6526887" cy="620078"/>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Establishing appropriate regulatory frameworks for Web3 technologies, while balancing innovation and consumer protection, is an ongoing process.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74688" y="724972"/>
            <a:ext cx="7967424" cy="1050369"/>
          </a:xfrm>
          <a:prstGeom prst="rect">
            <a:avLst/>
          </a:prstGeom>
          <a:noFill/>
          <a:ln/>
        </p:spPr>
        <p:txBody>
          <a:bodyPr wrap="square" lIns="0" tIns="0" rIns="0" bIns="0" rtlCol="0" anchor="t"/>
          <a:lstStyle/>
          <a:p>
            <a:pPr marL="0" indent="0">
              <a:lnSpc>
                <a:spcPts val="4100"/>
              </a:lnSpc>
              <a:buNone/>
            </a:pPr>
            <a:r>
              <a:rPr lang="en-US" sz="3300" dirty="0">
                <a:solidFill>
                  <a:srgbClr val="F2F0F4"/>
                </a:solidFill>
                <a:latin typeface="Montserrat" pitchFamily="34" charset="0"/>
                <a:ea typeface="Montserrat" pitchFamily="34" charset="-122"/>
                <a:cs typeface="Montserrat" pitchFamily="34" charset="-120"/>
              </a:rPr>
              <a:t>Potential Impact on Industries: Finance, Supply Chain, and beyond</a:t>
            </a:r>
            <a:endParaRPr lang="en-US" sz="3300" dirty="0"/>
          </a:p>
        </p:txBody>
      </p:sp>
      <p:pic>
        <p:nvPicPr>
          <p:cNvPr id="4" name="Image 1" descr="preencoded.png"/>
          <p:cNvPicPr>
            <a:picLocks noChangeAspect="1"/>
          </p:cNvPicPr>
          <p:nvPr/>
        </p:nvPicPr>
        <p:blipFill>
          <a:blip r:embed="rId4"/>
          <a:stretch>
            <a:fillRect/>
          </a:stretch>
        </p:blipFill>
        <p:spPr>
          <a:xfrm>
            <a:off x="6074688" y="2027396"/>
            <a:ext cx="420172" cy="420172"/>
          </a:xfrm>
          <a:prstGeom prst="rect">
            <a:avLst/>
          </a:prstGeom>
        </p:spPr>
      </p:pic>
      <p:sp>
        <p:nvSpPr>
          <p:cNvPr id="5" name="Text 1"/>
          <p:cNvSpPr/>
          <p:nvPr/>
        </p:nvSpPr>
        <p:spPr>
          <a:xfrm>
            <a:off x="6074688" y="2615565"/>
            <a:ext cx="2101096"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Finance</a:t>
            </a:r>
            <a:endParaRPr lang="en-US" sz="1650" dirty="0"/>
          </a:p>
        </p:txBody>
      </p:sp>
      <p:sp>
        <p:nvSpPr>
          <p:cNvPr id="6" name="Text 2"/>
          <p:cNvSpPr/>
          <p:nvPr/>
        </p:nvSpPr>
        <p:spPr>
          <a:xfrm>
            <a:off x="6074688" y="2979063"/>
            <a:ext cx="7967424" cy="537924"/>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Decentralized finance (DeFi) is transforming traditional banking and investment models, enabling new financial services and products.</a:t>
            </a:r>
            <a:endParaRPr lang="en-US" sz="1300" dirty="0"/>
          </a:p>
        </p:txBody>
      </p:sp>
      <p:pic>
        <p:nvPicPr>
          <p:cNvPr id="7" name="Image 2" descr="preencoded.png"/>
          <p:cNvPicPr>
            <a:picLocks noChangeAspect="1"/>
          </p:cNvPicPr>
          <p:nvPr/>
        </p:nvPicPr>
        <p:blipFill>
          <a:blip r:embed="rId5"/>
          <a:stretch>
            <a:fillRect/>
          </a:stretch>
        </p:blipFill>
        <p:spPr>
          <a:xfrm>
            <a:off x="6074688" y="4021217"/>
            <a:ext cx="420172" cy="420172"/>
          </a:xfrm>
          <a:prstGeom prst="rect">
            <a:avLst/>
          </a:prstGeom>
        </p:spPr>
      </p:pic>
      <p:sp>
        <p:nvSpPr>
          <p:cNvPr id="8" name="Text 3"/>
          <p:cNvSpPr/>
          <p:nvPr/>
        </p:nvSpPr>
        <p:spPr>
          <a:xfrm>
            <a:off x="6074688" y="4609386"/>
            <a:ext cx="2101096"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Supply Chain</a:t>
            </a:r>
            <a:endParaRPr lang="en-US" sz="1650" dirty="0"/>
          </a:p>
        </p:txBody>
      </p:sp>
      <p:sp>
        <p:nvSpPr>
          <p:cNvPr id="9" name="Text 4"/>
          <p:cNvSpPr/>
          <p:nvPr/>
        </p:nvSpPr>
        <p:spPr>
          <a:xfrm>
            <a:off x="6074688" y="4972883"/>
            <a:ext cx="7967424" cy="537924"/>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Web3 technologies can enhance supply chain transparency, traceability, and efficiency, improving trust and collaboration.</a:t>
            </a:r>
            <a:endParaRPr lang="en-US" sz="1300" dirty="0"/>
          </a:p>
        </p:txBody>
      </p:sp>
      <p:pic>
        <p:nvPicPr>
          <p:cNvPr id="10" name="Image 3" descr="preencoded.png"/>
          <p:cNvPicPr>
            <a:picLocks noChangeAspect="1"/>
          </p:cNvPicPr>
          <p:nvPr/>
        </p:nvPicPr>
        <p:blipFill>
          <a:blip r:embed="rId6"/>
          <a:stretch>
            <a:fillRect/>
          </a:stretch>
        </p:blipFill>
        <p:spPr>
          <a:xfrm>
            <a:off x="6074688" y="6015037"/>
            <a:ext cx="420172" cy="420172"/>
          </a:xfrm>
          <a:prstGeom prst="rect">
            <a:avLst/>
          </a:prstGeom>
        </p:spPr>
      </p:pic>
      <p:sp>
        <p:nvSpPr>
          <p:cNvPr id="11" name="Text 5"/>
          <p:cNvSpPr/>
          <p:nvPr/>
        </p:nvSpPr>
        <p:spPr>
          <a:xfrm>
            <a:off x="6074688" y="6603206"/>
            <a:ext cx="2101096"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Healthcare</a:t>
            </a:r>
            <a:endParaRPr lang="en-US" sz="1650" dirty="0"/>
          </a:p>
        </p:txBody>
      </p:sp>
      <p:sp>
        <p:nvSpPr>
          <p:cNvPr id="12" name="Text 6"/>
          <p:cNvSpPr/>
          <p:nvPr/>
        </p:nvSpPr>
        <p:spPr>
          <a:xfrm>
            <a:off x="6074688" y="6966704"/>
            <a:ext cx="7967424" cy="537924"/>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Web3 can revolutionize healthcare data management, clinical trials, and patient records, ensuring privacy and secure data sharing.</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965" y="1292781"/>
            <a:ext cx="7794069" cy="1205389"/>
          </a:xfrm>
          <a:prstGeom prst="rect">
            <a:avLst/>
          </a:prstGeom>
          <a:noFill/>
          <a:ln/>
        </p:spPr>
        <p:txBody>
          <a:bodyPr wrap="square" lIns="0" tIns="0" rIns="0" bIns="0" rtlCol="0" anchor="t"/>
          <a:lstStyle/>
          <a:p>
            <a:pPr marL="0" indent="0">
              <a:lnSpc>
                <a:spcPts val="4700"/>
              </a:lnSpc>
              <a:buNone/>
            </a:pPr>
            <a:r>
              <a:rPr lang="en-US" sz="3750" dirty="0">
                <a:solidFill>
                  <a:srgbClr val="F2F0F4"/>
                </a:solidFill>
                <a:latin typeface="Montserrat" pitchFamily="34" charset="0"/>
                <a:ea typeface="Montserrat" pitchFamily="34" charset="-122"/>
                <a:cs typeface="Montserrat" pitchFamily="34" charset="-120"/>
              </a:rPr>
              <a:t>The Future of Web3: Envisioning the Next Phase of the Internet</a:t>
            </a:r>
            <a:endParaRPr lang="en-US" sz="3750" dirty="0"/>
          </a:p>
        </p:txBody>
      </p:sp>
      <p:sp>
        <p:nvSpPr>
          <p:cNvPr id="4" name="Shape 1"/>
          <p:cNvSpPr/>
          <p:nvPr/>
        </p:nvSpPr>
        <p:spPr>
          <a:xfrm>
            <a:off x="674965" y="2787372"/>
            <a:ext cx="7794069" cy="4149328"/>
          </a:xfrm>
          <a:prstGeom prst="roundRect">
            <a:avLst>
              <a:gd name="adj" fmla="val 1952"/>
            </a:avLst>
          </a:prstGeom>
          <a:noFill/>
          <a:ln w="7620">
            <a:solidFill>
              <a:srgbClr val="FFFFFF">
                <a:alpha val="24000"/>
              </a:srgbClr>
            </a:solidFill>
            <a:prstDash val="solid"/>
          </a:ln>
        </p:spPr>
        <p:txBody>
          <a:bodyPr/>
          <a:lstStyle/>
          <a:p>
            <a:endParaRPr lang="en-IN"/>
          </a:p>
        </p:txBody>
      </p:sp>
      <p:sp>
        <p:nvSpPr>
          <p:cNvPr id="5" name="Shape 2"/>
          <p:cNvSpPr/>
          <p:nvPr/>
        </p:nvSpPr>
        <p:spPr>
          <a:xfrm>
            <a:off x="682585" y="2794992"/>
            <a:ext cx="7778829" cy="1480899"/>
          </a:xfrm>
          <a:prstGeom prst="rect">
            <a:avLst/>
          </a:prstGeom>
          <a:solidFill>
            <a:srgbClr val="FFFFFF">
              <a:alpha val="4000"/>
            </a:srgbClr>
          </a:solidFill>
          <a:ln/>
        </p:spPr>
        <p:txBody>
          <a:bodyPr/>
          <a:lstStyle/>
          <a:p>
            <a:endParaRPr lang="en-IN"/>
          </a:p>
        </p:txBody>
      </p:sp>
      <p:sp>
        <p:nvSpPr>
          <p:cNvPr id="6" name="Text 3"/>
          <p:cNvSpPr/>
          <p:nvPr/>
        </p:nvSpPr>
        <p:spPr>
          <a:xfrm>
            <a:off x="875348" y="2918222"/>
            <a:ext cx="3500080" cy="308610"/>
          </a:xfrm>
          <a:prstGeom prst="rect">
            <a:avLst/>
          </a:prstGeom>
          <a:noFill/>
          <a:ln/>
        </p:spPr>
        <p:txBody>
          <a:bodyPr wrap="non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Metaverse Integration</a:t>
            </a:r>
            <a:endParaRPr lang="en-US" sz="1500" dirty="0"/>
          </a:p>
        </p:txBody>
      </p:sp>
      <p:sp>
        <p:nvSpPr>
          <p:cNvPr id="7" name="Text 4"/>
          <p:cNvSpPr/>
          <p:nvPr/>
        </p:nvSpPr>
        <p:spPr>
          <a:xfrm>
            <a:off x="4768572" y="2918222"/>
            <a:ext cx="3500080" cy="1234440"/>
          </a:xfrm>
          <a:prstGeom prst="rect">
            <a:avLst/>
          </a:prstGeom>
          <a:noFill/>
          <a:ln/>
        </p:spPr>
        <p:txBody>
          <a:bodyPr wrap="squar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Web3 technologies will enable more immersive and decentralized virtual experiences, blurring the lines between the physical and digital worlds.</a:t>
            </a:r>
            <a:endParaRPr lang="en-US" sz="1500" dirty="0"/>
          </a:p>
        </p:txBody>
      </p:sp>
      <p:sp>
        <p:nvSpPr>
          <p:cNvPr id="8" name="Shape 5"/>
          <p:cNvSpPr/>
          <p:nvPr/>
        </p:nvSpPr>
        <p:spPr>
          <a:xfrm>
            <a:off x="682585" y="4275892"/>
            <a:ext cx="7778829" cy="1172289"/>
          </a:xfrm>
          <a:prstGeom prst="rect">
            <a:avLst/>
          </a:prstGeom>
          <a:solidFill>
            <a:srgbClr val="000000">
              <a:alpha val="4000"/>
            </a:srgbClr>
          </a:solidFill>
          <a:ln/>
        </p:spPr>
        <p:txBody>
          <a:bodyPr/>
          <a:lstStyle/>
          <a:p>
            <a:endParaRPr lang="en-IN"/>
          </a:p>
        </p:txBody>
      </p:sp>
      <p:sp>
        <p:nvSpPr>
          <p:cNvPr id="9" name="Text 6"/>
          <p:cNvSpPr/>
          <p:nvPr/>
        </p:nvSpPr>
        <p:spPr>
          <a:xfrm>
            <a:off x="875348" y="4399121"/>
            <a:ext cx="3500080" cy="308610"/>
          </a:xfrm>
          <a:prstGeom prst="rect">
            <a:avLst/>
          </a:prstGeom>
          <a:noFill/>
          <a:ln/>
        </p:spPr>
        <p:txBody>
          <a:bodyPr wrap="non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Decentralized Identity</a:t>
            </a:r>
            <a:endParaRPr lang="en-US" sz="1500" dirty="0"/>
          </a:p>
        </p:txBody>
      </p:sp>
      <p:sp>
        <p:nvSpPr>
          <p:cNvPr id="10" name="Text 7"/>
          <p:cNvSpPr/>
          <p:nvPr/>
        </p:nvSpPr>
        <p:spPr>
          <a:xfrm>
            <a:off x="4768572" y="4399121"/>
            <a:ext cx="3500080" cy="925830"/>
          </a:xfrm>
          <a:prstGeom prst="rect">
            <a:avLst/>
          </a:prstGeom>
          <a:noFill/>
          <a:ln/>
        </p:spPr>
        <p:txBody>
          <a:bodyPr wrap="squar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Self-sovereign digital identities, managed by users, will allow for greater privacy and control over personal data.</a:t>
            </a:r>
            <a:endParaRPr lang="en-US" sz="1500" dirty="0"/>
          </a:p>
        </p:txBody>
      </p:sp>
      <p:sp>
        <p:nvSpPr>
          <p:cNvPr id="11" name="Shape 8"/>
          <p:cNvSpPr/>
          <p:nvPr/>
        </p:nvSpPr>
        <p:spPr>
          <a:xfrm>
            <a:off x="682585" y="5448181"/>
            <a:ext cx="7778829" cy="1480899"/>
          </a:xfrm>
          <a:prstGeom prst="rect">
            <a:avLst/>
          </a:prstGeom>
          <a:solidFill>
            <a:srgbClr val="FFFFFF">
              <a:alpha val="4000"/>
            </a:srgbClr>
          </a:solidFill>
          <a:ln/>
        </p:spPr>
        <p:txBody>
          <a:bodyPr/>
          <a:lstStyle/>
          <a:p>
            <a:endParaRPr lang="en-IN"/>
          </a:p>
        </p:txBody>
      </p:sp>
      <p:sp>
        <p:nvSpPr>
          <p:cNvPr id="12" name="Text 9"/>
          <p:cNvSpPr/>
          <p:nvPr/>
        </p:nvSpPr>
        <p:spPr>
          <a:xfrm>
            <a:off x="875348" y="5571411"/>
            <a:ext cx="3500080" cy="308610"/>
          </a:xfrm>
          <a:prstGeom prst="rect">
            <a:avLst/>
          </a:prstGeom>
          <a:noFill/>
          <a:ln/>
        </p:spPr>
        <p:txBody>
          <a:bodyPr wrap="non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Decentralized Governance</a:t>
            </a:r>
            <a:endParaRPr lang="en-US" sz="1500" dirty="0"/>
          </a:p>
        </p:txBody>
      </p:sp>
      <p:sp>
        <p:nvSpPr>
          <p:cNvPr id="13" name="Text 10"/>
          <p:cNvSpPr/>
          <p:nvPr/>
        </p:nvSpPr>
        <p:spPr>
          <a:xfrm>
            <a:off x="4768572" y="5571411"/>
            <a:ext cx="3500080" cy="1234440"/>
          </a:xfrm>
          <a:prstGeom prst="rect">
            <a:avLst/>
          </a:prstGeom>
          <a:noFill/>
          <a:ln/>
        </p:spPr>
        <p:txBody>
          <a:bodyPr wrap="squar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Decentralized Autonomous Organizations (DAOs) will empower communities to collaboratively manage and govern Web3 ecosystems.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Web3 in Social Media: Redefining Content Creation</a:t>
            </a:r>
            <a:endParaRPr lang="en-US" sz="4450" dirty="0"/>
          </a:p>
        </p:txBody>
      </p:sp>
      <p:sp>
        <p:nvSpPr>
          <p:cNvPr id="3" name="Text 1"/>
          <p:cNvSpPr/>
          <p:nvPr/>
        </p:nvSpPr>
        <p:spPr>
          <a:xfrm>
            <a:off x="793790" y="3988594"/>
            <a:ext cx="3284577"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Creator Empowerment</a:t>
            </a:r>
            <a:endParaRPr lang="en-US" sz="2200" dirty="0"/>
          </a:p>
        </p:txBody>
      </p:sp>
      <p:sp>
        <p:nvSpPr>
          <p:cNvPr id="4" name="Text 2"/>
          <p:cNvSpPr/>
          <p:nvPr/>
        </p:nvSpPr>
        <p:spPr>
          <a:xfrm>
            <a:off x="793790"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Web3 social platforms enable creators to directly monetize their content and engage with audiences, reducing the influence of centralized platforms.</a:t>
            </a:r>
            <a:endParaRPr lang="en-US" sz="1750" dirty="0"/>
          </a:p>
        </p:txBody>
      </p:sp>
      <p:sp>
        <p:nvSpPr>
          <p:cNvPr id="5" name="Text 3"/>
          <p:cNvSpPr/>
          <p:nvPr/>
        </p:nvSpPr>
        <p:spPr>
          <a:xfrm>
            <a:off x="5332928" y="3988594"/>
            <a:ext cx="3679269"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Decentralized Moderation</a:t>
            </a:r>
            <a:endParaRPr lang="en-US" sz="2200" dirty="0"/>
          </a:p>
        </p:txBody>
      </p:sp>
      <p:sp>
        <p:nvSpPr>
          <p:cNvPr id="6" name="Text 4"/>
          <p:cNvSpPr/>
          <p:nvPr/>
        </p:nvSpPr>
        <p:spPr>
          <a:xfrm>
            <a:off x="5332928"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Community-driven moderation and governance models in Web3 social apps aim to address issues of censorship and bias.</a:t>
            </a:r>
            <a:endParaRPr lang="en-US" sz="1750" dirty="0"/>
          </a:p>
        </p:txBody>
      </p:sp>
      <p:sp>
        <p:nvSpPr>
          <p:cNvPr id="7" name="Text 5"/>
          <p:cNvSpPr/>
          <p:nvPr/>
        </p:nvSpPr>
        <p:spPr>
          <a:xfrm>
            <a:off x="9872067" y="3988594"/>
            <a:ext cx="33636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Token-Based Incentives</a:t>
            </a:r>
            <a:endParaRPr lang="en-US" sz="2200" dirty="0"/>
          </a:p>
        </p:txBody>
      </p:sp>
      <p:sp>
        <p:nvSpPr>
          <p:cNvPr id="8" name="Text 6"/>
          <p:cNvSpPr/>
          <p:nvPr/>
        </p:nvSpPr>
        <p:spPr>
          <a:xfrm>
            <a:off x="9872067"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Rewarding user engagement and content creation with crypto-based tokens introduces new economic models for social media.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TotalTime>
  <Words>747</Words>
  <Application>Microsoft Office PowerPoint</Application>
  <PresentationFormat>Custom</PresentationFormat>
  <Paragraphs>79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Montserrat</vt:lpstr>
      <vt:lpstr>Heebo Bold</vt:lpstr>
      <vt:lpstr>Heebo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2</cp:revision>
  <dcterms:created xsi:type="dcterms:W3CDTF">2024-10-17T09:50:53Z</dcterms:created>
  <dcterms:modified xsi:type="dcterms:W3CDTF">2024-10-18T13:58:29Z</dcterms:modified>
</cp:coreProperties>
</file>